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4" r:id="rId3"/>
    <p:sldId id="277" r:id="rId4"/>
    <p:sldId id="259" r:id="rId5"/>
    <p:sldId id="292" r:id="rId6"/>
    <p:sldId id="293" r:id="rId7"/>
    <p:sldId id="285" r:id="rId8"/>
    <p:sldId id="294" r:id="rId9"/>
    <p:sldId id="283" r:id="rId10"/>
    <p:sldId id="276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5D8"/>
    <a:srgbClr val="B2B2B2"/>
    <a:srgbClr val="969696"/>
    <a:srgbClr val="EAEAEA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387AE25-BEFA-4FF8-8E1E-13AA586BA73C}" type="datetimeFigureOut">
              <a:rPr lang="zh-CN" altLang="en-US"/>
              <a:pPr>
                <a:defRPr/>
              </a:pPr>
              <a:t>2025/2/20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ED1F85D-81A9-4B37-8C5D-2286E242EB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653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0" y="2971800"/>
            <a:ext cx="7010400" cy="76200"/>
            <a:chOff x="0" y="528"/>
            <a:chExt cx="5232" cy="48"/>
          </a:xfrm>
        </p:grpSpPr>
        <p:sp>
          <p:nvSpPr>
            <p:cNvPr id="5" name="Line 51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52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57200" y="2057400"/>
            <a:ext cx="75438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>
              <a:defRPr sz="4000" baseline="0">
                <a:solidFill>
                  <a:srgbClr val="00206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3048000"/>
            <a:ext cx="5562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836301247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47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57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57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446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51720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06864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4232" y="381000"/>
            <a:ext cx="7696200" cy="563563"/>
          </a:xfrm>
        </p:spPr>
        <p:txBody>
          <a:bodyPr/>
          <a:lstStyle>
            <a:lvl1pPr>
              <a:defRPr lang="zh-CN" altLang="en-US" sz="3200" b="1" dirty="0">
                <a:solidFill>
                  <a:srgbClr val="0070C0"/>
                </a:solidFill>
                <a:latin typeface="+mj-lt"/>
                <a:ea typeface="宋体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8922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07088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9273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6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9531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45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664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834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29090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56050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81000"/>
            <a:ext cx="76962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grpSp>
        <p:nvGrpSpPr>
          <p:cNvPr id="1028" name="Group 54"/>
          <p:cNvGrpSpPr>
            <a:grpSpLocks/>
          </p:cNvGrpSpPr>
          <p:nvPr/>
        </p:nvGrpSpPr>
        <p:grpSpPr bwMode="auto">
          <a:xfrm>
            <a:off x="152400" y="838200"/>
            <a:ext cx="8153400" cy="76200"/>
            <a:chOff x="0" y="528"/>
            <a:chExt cx="5232" cy="48"/>
          </a:xfrm>
        </p:grpSpPr>
        <p:sp>
          <p:nvSpPr>
            <p:cNvPr id="1029" name="Line 55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" name="Line 56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200" b="1" dirty="0">
          <a:solidFill>
            <a:srgbClr val="0070C0"/>
          </a:solidFill>
          <a:latin typeface="+mj-lt"/>
          <a:ea typeface="宋体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1520" y="2132856"/>
            <a:ext cx="7543800" cy="1066800"/>
          </a:xfrm>
        </p:spPr>
        <p:txBody>
          <a:bodyPr/>
          <a:lstStyle/>
          <a:p>
            <a:pPr eaLnBrk="1" hangingPunct="1"/>
            <a:r>
              <a:rPr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06  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的使用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文本框 1"/>
          <p:cNvSpPr txBox="1">
            <a:spLocks noChangeArrowheads="1"/>
          </p:cNvSpPr>
          <p:nvPr/>
        </p:nvSpPr>
        <p:spPr bwMode="auto">
          <a:xfrm>
            <a:off x="3059113" y="4149725"/>
            <a:ext cx="345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solidFill>
                  <a:schemeClr val="tx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主讲人：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899592" y="2132856"/>
            <a:ext cx="5832475" cy="1076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eaLnBrk="1" hangingPunct="1">
              <a:defRPr/>
            </a:pPr>
            <a:r>
              <a:rPr lang="en-US" altLang="zh-CN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4A51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 you ! </a:t>
            </a:r>
            <a:endParaRPr lang="zh-CN" altLang="en-US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4A51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7696200" cy="563563"/>
          </a:xfrm>
        </p:spPr>
        <p:txBody>
          <a:bodyPr/>
          <a:lstStyle/>
          <a:p>
            <a:r>
              <a:rPr smtClean="0">
                <a:ea typeface="宋体" panose="02010600030101010101" pitchFamily="2" charset="-122"/>
              </a:rPr>
              <a:t>学习目的</a:t>
            </a:r>
          </a:p>
        </p:txBody>
      </p:sp>
      <p:sp>
        <p:nvSpPr>
          <p:cNvPr id="16387" name="矩形 1"/>
          <p:cNvSpPr>
            <a:spLocks noChangeArrowheads="1"/>
          </p:cNvSpPr>
          <p:nvPr/>
        </p:nvSpPr>
        <p:spPr bwMode="auto">
          <a:xfrm>
            <a:off x="900113" y="1916113"/>
            <a:ext cx="3816350" cy="253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zh-CN" sz="1800" dirty="0">
                <a:solidFill>
                  <a:srgbClr val="FF0000"/>
                </a:solidFill>
                <a:ea typeface="宋体" panose="02010600030101010101" pitchFamily="2" charset="-122"/>
              </a:rPr>
              <a:t>软件知识目标：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掌握字符格式和段落格式的设置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掌握制表符的设置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掌握文本的链接和分栏设置</a:t>
            </a:r>
            <a:endParaRPr lang="zh-CN" altLang="zh-CN" sz="20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4851400" y="1916113"/>
            <a:ext cx="3582988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rgbClr val="FF0000"/>
                </a:solidFill>
                <a:ea typeface="宋体" panose="02010600030101010101" pitchFamily="2" charset="-122"/>
              </a:rPr>
              <a:t>专业知识目标：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名片的制作常识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如何编辑图文混排</a:t>
            </a:r>
            <a:endParaRPr lang="zh-CN" altLang="zh-CN" sz="20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eaLnBrk="1" hangingPunct="1"/>
            <a:r>
              <a:rPr smtClean="0">
                <a:solidFill>
                  <a:schemeClr val="accent1"/>
                </a:solidFill>
                <a:ea typeface="宋体" panose="02010600030101010101" pitchFamily="2" charset="-122"/>
              </a:rPr>
              <a:t>主要内容</a:t>
            </a:r>
            <a:endParaRPr lang="en-US" altLang="zh-CN" smtClean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  <p:grpSp>
        <p:nvGrpSpPr>
          <p:cNvPr id="17411" name="Group 83"/>
          <p:cNvGrpSpPr>
            <a:grpSpLocks/>
          </p:cNvGrpSpPr>
          <p:nvPr/>
        </p:nvGrpSpPr>
        <p:grpSpPr bwMode="auto">
          <a:xfrm>
            <a:off x="2195513" y="1844675"/>
            <a:ext cx="4724400" cy="685800"/>
            <a:chOff x="1296" y="1824"/>
            <a:chExt cx="2976" cy="432"/>
          </a:xfrm>
        </p:grpSpPr>
        <p:sp>
          <p:nvSpPr>
            <p:cNvPr id="17422" name="AutoShape 8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3" name="AutoShape 8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tx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4" name="Text Box 8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创建</a:t>
              </a:r>
              <a:r>
                <a:rPr lang="zh-CN" altLang="zh-CN" sz="1800" kern="1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文</a:t>
              </a:r>
              <a:r>
                <a:rPr lang="zh-CN" altLang="en-US" sz="1800" kern="1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字</a:t>
              </a:r>
              <a:r>
                <a:rPr lang="zh-CN" altLang="zh-CN" sz="1800" kern="1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和</a:t>
              </a: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段落文本</a:t>
              </a:r>
            </a:p>
          </p:txBody>
        </p:sp>
        <p:sp>
          <p:nvSpPr>
            <p:cNvPr id="17425" name="Text Box 8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</p:grpSp>
      <p:grpSp>
        <p:nvGrpSpPr>
          <p:cNvPr id="17412" name="Group 88"/>
          <p:cNvGrpSpPr>
            <a:grpSpLocks/>
          </p:cNvGrpSpPr>
          <p:nvPr/>
        </p:nvGrpSpPr>
        <p:grpSpPr bwMode="auto">
          <a:xfrm>
            <a:off x="2195513" y="2724944"/>
            <a:ext cx="4724400" cy="685800"/>
            <a:chOff x="1296" y="1824"/>
            <a:chExt cx="2976" cy="432"/>
          </a:xfrm>
        </p:grpSpPr>
        <p:sp>
          <p:nvSpPr>
            <p:cNvPr id="17418" name="AutoShape 8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9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Text Box 91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设置字符格式和段落格式</a:t>
              </a:r>
            </a:p>
          </p:txBody>
        </p:sp>
        <p:sp>
          <p:nvSpPr>
            <p:cNvPr id="17421" name="Text Box 92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</p:grpSp>
      <p:grpSp>
        <p:nvGrpSpPr>
          <p:cNvPr id="17413" name="Group 93"/>
          <p:cNvGrpSpPr>
            <a:grpSpLocks/>
          </p:cNvGrpSpPr>
          <p:nvPr/>
        </p:nvGrpSpPr>
        <p:grpSpPr bwMode="auto">
          <a:xfrm>
            <a:off x="2199567" y="3605213"/>
            <a:ext cx="4724400" cy="685800"/>
            <a:chOff x="1296" y="1824"/>
            <a:chExt cx="2976" cy="432"/>
          </a:xfrm>
        </p:grpSpPr>
        <p:sp>
          <p:nvSpPr>
            <p:cNvPr id="17414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5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6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 设置制表符</a:t>
              </a:r>
            </a:p>
          </p:txBody>
        </p:sp>
        <p:sp>
          <p:nvSpPr>
            <p:cNvPr id="17417" name="Text Box 9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</p:grpSp>
      <p:grpSp>
        <p:nvGrpSpPr>
          <p:cNvPr id="18" name="Group 93"/>
          <p:cNvGrpSpPr>
            <a:grpSpLocks/>
          </p:cNvGrpSpPr>
          <p:nvPr/>
        </p:nvGrpSpPr>
        <p:grpSpPr bwMode="auto">
          <a:xfrm>
            <a:off x="2195513" y="4526757"/>
            <a:ext cx="4724400" cy="685800"/>
            <a:chOff x="1296" y="1824"/>
            <a:chExt cx="2976" cy="432"/>
          </a:xfrm>
          <a:solidFill>
            <a:srgbClr val="C00000"/>
          </a:solidFill>
        </p:grpSpPr>
        <p:sp>
          <p:nvSpPr>
            <p:cNvPr id="19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文</a:t>
              </a:r>
              <a:r>
                <a:rPr lang="zh-CN" altLang="en-US" sz="1800" kern="1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字</a:t>
              </a:r>
              <a:r>
                <a:rPr lang="zh-CN" altLang="zh-CN" sz="1800" kern="1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转换</a:t>
              </a: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为轮廓</a:t>
              </a:r>
            </a:p>
          </p:txBody>
        </p:sp>
        <p:sp>
          <p:nvSpPr>
            <p:cNvPr id="22" name="Text Box 97"/>
            <p:cNvSpPr txBox="1">
              <a:spLocks noChangeArrowheads="1"/>
            </p:cNvSpPr>
            <p:nvPr/>
          </p:nvSpPr>
          <p:spPr bwMode="gray">
            <a:xfrm>
              <a:off x="1456" y="1899"/>
              <a:ext cx="80" cy="29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 dirty="0" smtClean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2400" b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Group 93"/>
          <p:cNvGrpSpPr>
            <a:grpSpLocks/>
          </p:cNvGrpSpPr>
          <p:nvPr/>
        </p:nvGrpSpPr>
        <p:grpSpPr bwMode="auto">
          <a:xfrm>
            <a:off x="2190816" y="5448301"/>
            <a:ext cx="4724400" cy="685800"/>
            <a:chOff x="1296" y="1824"/>
            <a:chExt cx="2976" cy="432"/>
          </a:xfrm>
          <a:solidFill>
            <a:srgbClr val="7030A0"/>
          </a:solidFill>
        </p:grpSpPr>
        <p:sp>
          <p:nvSpPr>
            <p:cNvPr id="24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文</a:t>
              </a:r>
              <a:r>
                <a:rPr lang="zh-CN" altLang="en-US" sz="1800" kern="1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字</a:t>
              </a:r>
              <a:r>
                <a:rPr lang="zh-CN" altLang="zh-CN" sz="1800" kern="1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链接</a:t>
              </a: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和分栏</a:t>
              </a:r>
            </a:p>
          </p:txBody>
        </p:sp>
        <p:sp>
          <p:nvSpPr>
            <p:cNvPr id="27" name="Text Box 97"/>
            <p:cNvSpPr txBox="1">
              <a:spLocks noChangeArrowheads="1"/>
            </p:cNvSpPr>
            <p:nvPr/>
          </p:nvSpPr>
          <p:spPr bwMode="gray">
            <a:xfrm>
              <a:off x="1472" y="1891"/>
              <a:ext cx="80" cy="29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 dirty="0" smtClean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2400" b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1  </a:t>
            </a:r>
            <a:r>
              <a:rPr lang="zh-CN" altLang="zh-CN" dirty="0" smtClean="0">
                <a:ea typeface="宋体" panose="02010600030101010101" pitchFamily="2" charset="-122"/>
              </a:rPr>
              <a:t>创建</a:t>
            </a:r>
            <a:r>
              <a:rPr lang="zh-CN" altLang="zh-CN" dirty="0" smtClean="0">
                <a:ea typeface="宋体" panose="02010600030101010101" pitchFamily="2" charset="-122"/>
              </a:rPr>
              <a:t>文</a:t>
            </a:r>
            <a:r>
              <a:rPr lang="zh-CN" altLang="en-US" dirty="0" smtClean="0">
                <a:ea typeface="宋体" panose="02010600030101010101" pitchFamily="2" charset="-122"/>
              </a:rPr>
              <a:t>字</a:t>
            </a:r>
            <a:r>
              <a:rPr lang="zh-CN" altLang="zh-CN" dirty="0" smtClean="0">
                <a:ea typeface="宋体" panose="02010600030101010101" pitchFamily="2" charset="-122"/>
              </a:rPr>
              <a:t>和</a:t>
            </a:r>
            <a:r>
              <a:rPr lang="zh-CN" altLang="zh-CN" dirty="0">
                <a:ea typeface="宋体" panose="02010600030101010101" pitchFamily="2" charset="-122"/>
              </a:rPr>
              <a:t>段落文本</a:t>
            </a:r>
          </a:p>
        </p:txBody>
      </p:sp>
      <p:sp>
        <p:nvSpPr>
          <p:cNvPr id="2" name="矩形 1"/>
          <p:cNvSpPr/>
          <p:nvPr/>
        </p:nvSpPr>
        <p:spPr>
          <a:xfrm>
            <a:off x="827584" y="1196752"/>
            <a:ext cx="73227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Illustrator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功能强大的矢量绘图软件，提供了十分强大的文本处理和图文混排功能，不仅可以像其他文字处理软件一样排版大段的文字，还可以把文字作为对象来处理，也就是说，可以充分利用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Illustrator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强大的图形处理能力来修饰文本，创建绚丽多彩的文字效果。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文字工具组共有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个文字工具，分别是【文字工具】、【区域文字工具】、【路径文字工具】、【直排文字工具】、【直排区域文字工具】、【直排路径文字工具】</a:t>
            </a:r>
            <a:r>
              <a:rPr lang="zh-CN" altLang="en-US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18437" name="Picture 5" descr="03-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228077"/>
            <a:ext cx="2586980" cy="256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03-20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56885"/>
            <a:ext cx="2946517" cy="90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2  </a:t>
            </a:r>
            <a:r>
              <a:rPr lang="zh-CN" altLang="zh-CN" dirty="0" smtClean="0">
                <a:ea typeface="宋体" panose="02010600030101010101" pitchFamily="2" charset="-122"/>
              </a:rPr>
              <a:t>设置</a:t>
            </a:r>
            <a:r>
              <a:rPr lang="zh-CN" altLang="zh-CN" dirty="0">
                <a:ea typeface="宋体" panose="02010600030101010101" pitchFamily="2" charset="-122"/>
              </a:rPr>
              <a:t>字符格式和段落格式</a:t>
            </a:r>
          </a:p>
        </p:txBody>
      </p:sp>
      <p:sp>
        <p:nvSpPr>
          <p:cNvPr id="19459" name="矩形 1"/>
          <p:cNvSpPr>
            <a:spLocks noChangeArrowheads="1"/>
          </p:cNvSpPr>
          <p:nvPr/>
        </p:nvSpPr>
        <p:spPr bwMode="auto">
          <a:xfrm>
            <a:off x="1119188" y="1412875"/>
            <a:ext cx="6985000" cy="244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文本输入后，需要设置字符的格式，如文字的字体、大小、字距、行距等，字符格式决定了文本在页面上的外观。可以在菜单中设置字符格式，也可以在【字符】调板中设置字符格式。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是位于一个段落回车符前的所有相邻的文本。段落格式是指为段落在页面上定义的外观格式，包括对齐方式、段落缩进、段落间距、制表符的位置等。可以对所选择的段落应用段落格式，或者改变具有某个特定段落样式的所有段落的格式。</a:t>
            </a:r>
            <a:endParaRPr lang="zh-CN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119188" y="350100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6512212"/>
              </p:ext>
            </p:extLst>
          </p:nvPr>
        </p:nvGraphicFramePr>
        <p:xfrm>
          <a:off x="1119188" y="3501008"/>
          <a:ext cx="3133725" cy="237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Picture" r:id="rId3" imgW="2444817" imgH="1848051" progId="Word.Picture.8">
                  <p:embed/>
                </p:oleObj>
              </mc:Choice>
              <mc:Fallback>
                <p:oleObj name="Picture" r:id="rId3" imgW="2444817" imgH="1848051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188" y="3501008"/>
                        <a:ext cx="3133725" cy="2371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252913" y="375081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048684"/>
              </p:ext>
            </p:extLst>
          </p:nvPr>
        </p:nvGraphicFramePr>
        <p:xfrm>
          <a:off x="4252913" y="3750817"/>
          <a:ext cx="4057650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0" name="Picture" r:id="rId5" imgW="3051208" imgH="1915427" progId="Word.Picture.8">
                  <p:embed/>
                </p:oleObj>
              </mc:Choice>
              <mc:Fallback>
                <p:oleObj name="Picture" r:id="rId5" imgW="3051208" imgH="1915427" progId="Word.Picture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5830" r="-9329" b="17308"/>
                      <a:stretch>
                        <a:fillRect/>
                      </a:stretch>
                    </p:blipFill>
                    <p:spPr bwMode="auto">
                      <a:xfrm>
                        <a:off x="4252913" y="3750817"/>
                        <a:ext cx="4057650" cy="183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404664"/>
            <a:ext cx="396044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sz="3200" dirty="0" smtClean="0">
                <a:solidFill>
                  <a:srgbClr val="0070C0"/>
                </a:solidFill>
              </a:rPr>
              <a:t>知识点</a:t>
            </a:r>
            <a:r>
              <a:rPr lang="en-US" altLang="zh-CN" sz="3200" dirty="0" smtClean="0">
                <a:solidFill>
                  <a:srgbClr val="0070C0"/>
                </a:solidFill>
                <a:latin typeface="+mj-ea"/>
                <a:ea typeface="+mj-ea"/>
              </a:rPr>
              <a:t>3  </a:t>
            </a:r>
            <a:r>
              <a:rPr lang="zh-CN" altLang="zh-CN" sz="3200" kern="1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</a:rPr>
              <a:t>设置制表符</a:t>
            </a:r>
          </a:p>
          <a:p>
            <a:endParaRPr lang="zh-CN" altLang="en-US" sz="3200" dirty="0">
              <a:solidFill>
                <a:srgbClr val="0070C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568" y="126876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制表符用来在文本对象中的特定位置定位文本。选择【窗口】</a:t>
            </a:r>
            <a:r>
              <a:rPr lang="en-US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|</a:t>
            </a:r>
            <a:r>
              <a:rPr lang="zh-CN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【文字】</a:t>
            </a:r>
            <a:r>
              <a:rPr lang="en-US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|</a:t>
            </a:r>
            <a:r>
              <a:rPr lang="zh-CN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【制表符】命令，或按</a:t>
            </a:r>
            <a:r>
              <a:rPr lang="en-US" altLang="zh-CN" kern="100" dirty="0" err="1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Ctrl+Shift+T</a:t>
            </a:r>
            <a:r>
              <a:rPr lang="zh-CN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快捷键，弹出【制表符】调板。使用该调板可以设置缩进和制表符。</a:t>
            </a:r>
            <a:endParaRPr lang="en-US" altLang="zh-CN" kern="100" dirty="0" smtClean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使用【文字工具】在需要加入空白的文字前单击，此时会出现闪动的文字插入光标。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使用【文字工具】在每一个要对齐的数字前加入一个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Tab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空格。选中所有要设置的文字。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制表符前导符使目录或清单更加清晰明了，可以沿着前导符方便地阅读两边的内容或条目，增强可读性。</a:t>
            </a:r>
            <a:endParaRPr lang="zh-CN" altLang="zh-CN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8130" name="Picture 2" descr="03-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584" y="1611179"/>
            <a:ext cx="3732718" cy="3285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521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dirty="0" smtClean="0">
                <a:ea typeface="宋体" panose="02010600030101010101" pitchFamily="2" charset="-122"/>
              </a:rPr>
              <a:t>4  </a:t>
            </a:r>
            <a:r>
              <a:rPr lang="zh-CN" altLang="zh-CN" dirty="0" smtClean="0">
                <a:ea typeface="宋体" panose="02010600030101010101" pitchFamily="2" charset="-122"/>
              </a:rPr>
              <a:t>文</a:t>
            </a:r>
            <a:r>
              <a:rPr lang="zh-CN" altLang="en-US" dirty="0" smtClean="0">
                <a:ea typeface="宋体" panose="02010600030101010101" pitchFamily="2" charset="-122"/>
              </a:rPr>
              <a:t>字</a:t>
            </a:r>
            <a:r>
              <a:rPr lang="zh-CN" altLang="zh-CN" dirty="0" smtClean="0">
                <a:ea typeface="宋体" panose="02010600030101010101" pitchFamily="2" charset="-122"/>
              </a:rPr>
              <a:t>转换</a:t>
            </a:r>
            <a:r>
              <a:rPr lang="zh-CN" altLang="zh-CN" dirty="0">
                <a:ea typeface="宋体" panose="02010600030101010101" pitchFamily="2" charset="-122"/>
              </a:rPr>
              <a:t>为轮廓</a:t>
            </a:r>
          </a:p>
        </p:txBody>
      </p:sp>
      <p:sp>
        <p:nvSpPr>
          <p:cNvPr id="20483" name="矩形 1"/>
          <p:cNvSpPr>
            <a:spLocks noChangeArrowheads="1"/>
          </p:cNvSpPr>
          <p:nvPr/>
        </p:nvSpPr>
        <p:spPr bwMode="auto">
          <a:xfrm>
            <a:off x="763588" y="1262063"/>
            <a:ext cx="7480300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Aft>
                <a:spcPts val="0"/>
              </a:spcAft>
              <a:buNone/>
            </a:pPr>
            <a:r>
              <a:rPr lang="zh-CN" altLang="zh-CN" sz="1800" b="0" kern="100" dirty="0" smtClean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将文本转化为轮廓后，可以像其他图形对象一样进行渐变填充、应用滤镜等，可以创建更多种特殊文字效果。</a:t>
            </a:r>
            <a:r>
              <a:rPr lang="zh-CN" altLang="zh-CN" sz="1800" b="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使用【选择工具】选中文本对象，在视图中右击，在弹出的菜单中选择【创建轮廓】命令，或按</a:t>
            </a:r>
            <a:r>
              <a:rPr lang="en-US" altLang="zh-CN" sz="1800" b="0" kern="100" dirty="0" err="1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Ctrl+Shift+O</a:t>
            </a:r>
            <a:r>
              <a:rPr lang="zh-CN" altLang="zh-CN" sz="1800" b="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快捷键</a:t>
            </a:r>
            <a:r>
              <a:rPr lang="zh-CN" altLang="zh-CN" sz="1800" b="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，将文本转换为图形可以对文本进行渐变填充，还可以对文本应用效果</a:t>
            </a:r>
            <a:r>
              <a:rPr lang="zh-CN" altLang="en-US" sz="1800" b="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1800" b="0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488" name="Picture 8" descr="03-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012" y="3284984"/>
            <a:ext cx="5184576" cy="2377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4" y="404664"/>
            <a:ext cx="47525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sz="3200" dirty="0" smtClean="0">
                <a:solidFill>
                  <a:srgbClr val="0070C0"/>
                </a:solidFill>
                <a:latin typeface="+mj-ea"/>
                <a:ea typeface="+mj-ea"/>
              </a:rPr>
              <a:t>知识点</a:t>
            </a:r>
            <a:r>
              <a:rPr lang="en-US" altLang="zh-CN" sz="3200" b="1" dirty="0" smtClean="0">
                <a:solidFill>
                  <a:srgbClr val="0070C0"/>
                </a:solidFill>
                <a:latin typeface="+mj-ea"/>
                <a:ea typeface="+mj-ea"/>
              </a:rPr>
              <a:t>5  </a:t>
            </a:r>
            <a:r>
              <a:rPr lang="zh-CN" altLang="zh-CN" sz="3200" kern="100" dirty="0" smtClean="0">
                <a:solidFill>
                  <a:srgbClr val="0070C0"/>
                </a:solidFill>
                <a:effectLst/>
                <a:latin typeface="+mj-ea"/>
                <a:ea typeface="+mj-ea"/>
              </a:rPr>
              <a:t>文</a:t>
            </a:r>
            <a:r>
              <a:rPr lang="zh-CN" altLang="en-US" sz="3200" kern="100" dirty="0" smtClean="0">
                <a:solidFill>
                  <a:srgbClr val="0070C0"/>
                </a:solidFill>
                <a:effectLst/>
                <a:latin typeface="+mj-ea"/>
                <a:ea typeface="+mj-ea"/>
              </a:rPr>
              <a:t>字</a:t>
            </a:r>
            <a:r>
              <a:rPr lang="zh-CN" altLang="zh-CN" sz="3200" kern="100" dirty="0" smtClean="0">
                <a:solidFill>
                  <a:srgbClr val="0070C0"/>
                </a:solidFill>
                <a:effectLst/>
                <a:latin typeface="+mj-ea"/>
                <a:ea typeface="+mj-ea"/>
              </a:rPr>
              <a:t>链接</a:t>
            </a:r>
            <a:r>
              <a:rPr lang="zh-CN" altLang="zh-CN" sz="3200" kern="100" dirty="0" smtClean="0">
                <a:solidFill>
                  <a:srgbClr val="0070C0"/>
                </a:solidFill>
                <a:effectLst/>
                <a:latin typeface="+mj-ea"/>
                <a:ea typeface="+mj-ea"/>
              </a:rPr>
              <a:t>和分栏</a:t>
            </a:r>
          </a:p>
          <a:p>
            <a:endParaRPr lang="zh-CN" altLang="en-US" sz="3200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560" y="1027775"/>
            <a:ext cx="69127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</a:t>
            </a:r>
            <a:r>
              <a:rPr lang="en-US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</a:t>
            </a:r>
            <a:r>
              <a:rPr lang="zh-CN" altLang="zh-CN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，可以对一个选中的段落文本对象进行分栏。分栏时，可自动创建文本链接，也可手动创建文本的链接。</a:t>
            </a:r>
            <a:endParaRPr lang="en-US" altLang="zh-CN" kern="100" dirty="0" smtClean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当文本块中有被隐藏的文字时，可以通过调整文本框的大小显示所有的文本，也可以将隐藏的文本链接到另一个文本框中，还可以进行多个文本框的链接。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选中要进行分栏的文本块。选择【文字】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|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【区域文字选项】命令，弹出【区域文字选项】对话框，在【行】选项组【数量】参数栏中输入行数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的行自定义为相同的高度。在【列】选项组【数量】参数栏中输入列数，所有的栏自定义为相同的宽度。单击【文本排列】选项后的图标按钮，选择一种文本流在链接时的排列方式，每个图标上的方向箭头指明了文本流的方向，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endParaRPr lang="zh-CN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endParaRPr lang="zh-CN" altLang="zh-CN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65104"/>
            <a:ext cx="41338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3" descr="03-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778" y="4082528"/>
            <a:ext cx="192087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0571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ctr" eaLnBrk="1" hangingPunct="1"/>
            <a:r>
              <a:rPr smtClean="0">
                <a:latin typeface="华文行楷" panose="02010800040101010101" pitchFamily="2" charset="-122"/>
                <a:ea typeface="华文行楷" panose="02010800040101010101" pitchFamily="2" charset="-122"/>
              </a:rPr>
              <a:t>独立实践任务</a:t>
            </a:r>
            <a:endParaRPr lang="en-US" altLang="zh-CN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1238" y="1557338"/>
            <a:ext cx="7200900" cy="223170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任务背景</a:t>
            </a:r>
            <a:endParaRPr lang="en-US" altLang="zh-CN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indent="457200" eaLnBrk="1" hangingPunct="1">
              <a:lnSpc>
                <a:spcPct val="90000"/>
              </a:lnSpc>
              <a:buNone/>
              <a:defRPr/>
            </a:pPr>
            <a:r>
              <a:rPr lang="zh-CN" altLang="zh-CN" sz="2400" b="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为发行的台历设计制作漂亮的画面，以提高台历的</a:t>
            </a:r>
            <a:r>
              <a:rPr lang="zh-CN" altLang="zh-CN" sz="2400" b="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销售量</a:t>
            </a:r>
            <a:r>
              <a:rPr lang="zh-CN" altLang="en-US" sz="2400" b="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</a:t>
            </a:r>
            <a:r>
              <a:rPr lang="zh-CN" altLang="en-US" sz="2400" dirty="0">
                <a:solidFill>
                  <a:srgbClr val="FF0000"/>
                </a:solidFill>
                <a:ea typeface="宋体" panose="02010600030101010101" pitchFamily="2" charset="-122"/>
              </a:rPr>
              <a:t>要求</a:t>
            </a:r>
            <a:endParaRPr lang="zh-CN" altLang="en-US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zh-CN" altLang="zh-CN" sz="2400" b="0" kern="100" dirty="0" smtClean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画面简洁、温馨，能够吸引人。</a:t>
            </a:r>
            <a:endParaRPr lang="zh-CN" altLang="zh-CN" sz="2400" b="0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436" y="3501008"/>
            <a:ext cx="3168352" cy="2642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18l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db2004218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218l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2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3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3195D9"/>
        </a:accent1>
        <a:accent2>
          <a:srgbClr val="63C2F7"/>
        </a:accent2>
        <a:accent3>
          <a:srgbClr val="FFFFFF"/>
        </a:accent3>
        <a:accent4>
          <a:srgbClr val="000000"/>
        </a:accent4>
        <a:accent5>
          <a:srgbClr val="ADC8E9"/>
        </a:accent5>
        <a:accent6>
          <a:srgbClr val="59B0E0"/>
        </a:accent6>
        <a:hlink>
          <a:srgbClr val="4173F1"/>
        </a:hlink>
        <a:folHlink>
          <a:srgbClr val="3B97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cdb2004218l</Template>
  <TotalTime>445</TotalTime>
  <Words>718</Words>
  <Application>Microsoft Office PowerPoint</Application>
  <PresentationFormat>全屏显示(4:3)</PresentationFormat>
  <Paragraphs>44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黑体</vt:lpstr>
      <vt:lpstr>华文琥珀</vt:lpstr>
      <vt:lpstr>华文行楷</vt:lpstr>
      <vt:lpstr>楷体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cdb2004218l</vt:lpstr>
      <vt:lpstr>Picture</vt:lpstr>
      <vt:lpstr>模块06  文字的使用</vt:lpstr>
      <vt:lpstr>学习目的</vt:lpstr>
      <vt:lpstr>主要内容</vt:lpstr>
      <vt:lpstr>知识点1  创建文字和段落文本</vt:lpstr>
      <vt:lpstr>知识点2  设置字符格式和段落格式</vt:lpstr>
      <vt:lpstr>PowerPoint 演示文稿</vt:lpstr>
      <vt:lpstr>知识点4  文字转换为轮廓</vt:lpstr>
      <vt:lpstr>PowerPoint 演示文稿</vt:lpstr>
      <vt:lpstr>独立实践任务</vt:lpstr>
      <vt:lpstr>PowerPoint 演示文稿</vt:lpstr>
    </vt:vector>
  </TitlesOfParts>
  <Company>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*</dc:creator>
  <cp:lastModifiedBy>tezhaoji</cp:lastModifiedBy>
  <cp:revision>107</cp:revision>
  <dcterms:created xsi:type="dcterms:W3CDTF">2010-12-09T04:00:21Z</dcterms:created>
  <dcterms:modified xsi:type="dcterms:W3CDTF">2025-02-20T02:22:31Z</dcterms:modified>
</cp:coreProperties>
</file>